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3"/>
  </p:notesMasterIdLst>
  <p:sldIdLst>
    <p:sldId id="256" r:id="rId2"/>
    <p:sldId id="257" r:id="rId3"/>
    <p:sldId id="263" r:id="rId4"/>
    <p:sldId id="355" r:id="rId5"/>
    <p:sldId id="267" r:id="rId6"/>
    <p:sldId id="347" r:id="rId7"/>
    <p:sldId id="259" r:id="rId8"/>
    <p:sldId id="356" r:id="rId9"/>
    <p:sldId id="268" r:id="rId10"/>
    <p:sldId id="348" r:id="rId11"/>
    <p:sldId id="351" r:id="rId12"/>
    <p:sldId id="349" r:id="rId13"/>
    <p:sldId id="350" r:id="rId14"/>
    <p:sldId id="357" r:id="rId15"/>
    <p:sldId id="363" r:id="rId16"/>
    <p:sldId id="352" r:id="rId17"/>
    <p:sldId id="354" r:id="rId18"/>
    <p:sldId id="364" r:id="rId19"/>
    <p:sldId id="366" r:id="rId20"/>
    <p:sldId id="365" r:id="rId21"/>
    <p:sldId id="367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-18"/>
      <p:regular r:id="rId28"/>
      <p:bold r:id="rId29"/>
      <p:italic r:id="rId30"/>
      <p:boldItalic r:id="rId31"/>
    </p:embeddedFont>
    <p:embeddedFont>
      <p:font typeface="Verdana Pro" panose="020B0604030504040204" pitchFamily="34" charset="0"/>
      <p:regular r:id="rId32"/>
      <p:bold r:id="rId33"/>
      <p:italic r:id="rId34"/>
      <p:boldItalic r:id="rId35"/>
    </p:embeddedFont>
    <p:embeddedFont>
      <p:font typeface="Vidaloka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5E3209-9A64-4B70-A70A-04CF09DA6F13}">
  <a:tblStyle styleId="{2A5E3209-9A64-4B70-A70A-04CF09DA6F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552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623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51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471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257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454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4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530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8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99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1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475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60" r:id="rId5"/>
    <p:sldLayoutId id="2147483663" r:id="rId6"/>
    <p:sldLayoutId id="2147483666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etiennelq/french-employment-by-town/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720435" y="1316852"/>
            <a:ext cx="765463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>
                <a:latin typeface="Verdana Pro" panose="020B0604030504040204" pitchFamily="34" charset="0"/>
              </a:rPr>
              <a:t>Bagietki, żaby</a:t>
            </a:r>
            <a:br>
              <a:rPr lang="pl-PL" sz="4800" dirty="0">
                <a:latin typeface="Verdana Pro" panose="020B0604030504040204" pitchFamily="34" charset="0"/>
              </a:rPr>
            </a:br>
            <a:r>
              <a:rPr lang="pl-PL" sz="4800" dirty="0">
                <a:latin typeface="Verdana Pro" panose="020B0604030504040204" pitchFamily="34" charset="0"/>
              </a:rPr>
              <a:t> i wieża Eiffla analiza gospodarcza Francji</a:t>
            </a:r>
            <a:endParaRPr sz="4800" dirty="0">
              <a:latin typeface="Verdana Pro" panose="020B0604030504040204" pitchFamily="34" charset="0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614363" y="4055757"/>
            <a:ext cx="7489687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Wojciech Borawski, Michał Broch, Karolina Karszna, Milena Pawlak</a:t>
            </a:r>
            <a:endParaRPr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1599FF-A93C-79EB-839F-31013CCB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16282">
            <a:off x="270229" y="2122062"/>
            <a:ext cx="997399" cy="66027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CE84475B-ED23-298E-AD15-432AEED7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618">
            <a:off x="7926460" y="2123118"/>
            <a:ext cx="994209" cy="658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Populacja - regiony</a:t>
            </a:r>
            <a:endParaRPr dirty="0"/>
          </a:p>
        </p:txBody>
      </p:sp>
      <p:sp>
        <p:nvSpPr>
          <p:cNvPr id="588" name="Google Shape;588;p71"/>
          <p:cNvSpPr txBox="1"/>
          <p:nvPr/>
        </p:nvSpPr>
        <p:spPr>
          <a:xfrm>
            <a:off x="185738" y="1157288"/>
            <a:ext cx="3879056" cy="340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Region we Francji to odpowiednik województwa w Polsce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Liczba regionów 18 (13 w części europejskiej i 5 w części zamorskiej)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Regiony, które dominują nad pozostałymi pod względem populacji: </a:t>
            </a:r>
            <a:r>
              <a:rPr lang="pl-PL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Midi-</a:t>
            </a:r>
            <a:r>
              <a:rPr lang="pl-PL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Pyrenes</a:t>
            </a:r>
            <a:r>
              <a:rPr lang="pl-PL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l-PL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Rhone-Alpes</a:t>
            </a:r>
            <a:r>
              <a:rPr lang="pl-PL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 Stosunek liczby kobiet do mężczyzn we wskazanych obszarach – proporcjonalny.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pl-PL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pl-PL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pl-PL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5" name="Google Shape;595;p71"/>
          <p:cNvSpPr txBox="1"/>
          <p:nvPr/>
        </p:nvSpPr>
        <p:spPr>
          <a:xfrm>
            <a:off x="4742212" y="3836194"/>
            <a:ext cx="4045500" cy="92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l-PL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Legenda kolorów: </a:t>
            </a:r>
          </a:p>
          <a:p>
            <a:pPr marL="0" lvl="0" indent="0" rtl="0">
              <a:spcBef>
                <a:spcPts val="0"/>
              </a:spcBef>
              <a:spcAft>
                <a:spcPts val="300"/>
              </a:spcAft>
              <a:buNone/>
            </a:pPr>
            <a:r>
              <a:rPr lang="pl-PL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niebieski (kobiety), </a:t>
            </a:r>
          </a:p>
          <a:p>
            <a:pPr marL="0" lvl="0" indent="0" rtl="0">
              <a:spcBef>
                <a:spcPts val="0"/>
              </a:spcBef>
              <a:spcAft>
                <a:spcPts val="300"/>
              </a:spcAft>
              <a:buNone/>
            </a:pPr>
            <a:r>
              <a:rPr lang="pl-PL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czerwony (mężczyźni)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B47476B-C8B0-CEF3-30ED-F713ECA6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05" y="582231"/>
            <a:ext cx="4549229" cy="3253963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DD8FA4F7-AC85-99E0-174E-F50B8EA82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9" t="60992" r="60708" b="32419"/>
          <a:stretch/>
        </p:blipFill>
        <p:spPr>
          <a:xfrm>
            <a:off x="4798564" y="4144538"/>
            <a:ext cx="180269" cy="166038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BEBDD8D-BC37-CA25-BB54-044A006CF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26" t="48123" r="28221" b="45797"/>
          <a:stretch/>
        </p:blipFill>
        <p:spPr>
          <a:xfrm>
            <a:off x="4798564" y="4344914"/>
            <a:ext cx="180269" cy="1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6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Populacja – model gospodarstw domowych</a:t>
            </a:r>
            <a:endParaRPr dirty="0"/>
          </a:p>
        </p:txBody>
      </p:sp>
      <p:sp>
        <p:nvSpPr>
          <p:cNvPr id="588" name="Google Shape;588;p71"/>
          <p:cNvSpPr txBox="1"/>
          <p:nvPr/>
        </p:nvSpPr>
        <p:spPr>
          <a:xfrm>
            <a:off x="185738" y="1017725"/>
            <a:ext cx="4386262" cy="3547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Dominacja rodzin z dziećmi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Brak informacji o najczęściej wybieranym modelu rodziny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Francja jest krajem o najwyższym wskaźniku przyrostu urodzeń w Europie*</a:t>
            </a:r>
          </a:p>
          <a:p>
            <a:pPr lvl="0" algn="l" rtl="0">
              <a:spcBef>
                <a:spcPts val="0"/>
              </a:spcBef>
              <a:spcAft>
                <a:spcPts val="600"/>
              </a:spcAft>
            </a:pPr>
            <a:endParaRPr lang="pl-PL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600"/>
              </a:spcAft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Wnioski:</a:t>
            </a:r>
          </a:p>
          <a:p>
            <a:pPr lvl="0" algn="l" rtl="0">
              <a:spcBef>
                <a:spcPts val="0"/>
              </a:spcBef>
              <a:spcAft>
                <a:spcPts val="600"/>
              </a:spcAft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Dzięki wysokiej dzietności i strukturze demograficznej istnieje zastępowalność pokoleń, co ma wpływ na stabilność gospodarki kraju.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l-PL" sz="1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*Maciej </a:t>
            </a:r>
            <a:r>
              <a:rPr lang="pl-PL" sz="10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Samcik</a:t>
            </a:r>
            <a:r>
              <a:rPr lang="pl-PL" sz="1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l-PL" sz="10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Dogonimy Francje czy Francja nam ucieknie - zakład 10 </a:t>
            </a:r>
            <a:r>
              <a:rPr lang="pl-PL" sz="1000" i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lecia</a:t>
            </a:r>
            <a:r>
              <a:rPr lang="pl-PL" sz="1000" i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11 grudnia 2022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l-PL" sz="1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https://subiektywnieofinansach.pl/dogonimy-francje-czy-francja-nam-ucieknie-zaklad-10-lecia/</a:t>
            </a:r>
            <a:endParaRPr sz="1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51F1F4B-9C36-10F3-4B6F-A09785C42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042"/>
            <a:ext cx="3945100" cy="16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16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328613" y="2511803"/>
            <a:ext cx="5064212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Struktura przedsiębiorstw</a:t>
            </a:r>
            <a:endParaRPr dirty="0"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3</a:t>
            </a:r>
            <a:endParaRPr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0BDA9C9-F0DA-7D0A-3F9E-D4251D8D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825" y="1907824"/>
            <a:ext cx="3488834" cy="20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206044" y="53064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Struktura przedsiębiorstw</a:t>
            </a:r>
            <a:endParaRPr dirty="0"/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2C1FF1-60FC-92B4-8CE6-BA3B40759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90" y="1103340"/>
            <a:ext cx="3323779" cy="224887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C044CFDA-54FF-3594-D230-BCE443F41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40" y="1231878"/>
            <a:ext cx="2724150" cy="15240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4ECD8F6-53D5-E91A-BC6F-7F6472967F37}"/>
              </a:ext>
            </a:extLst>
          </p:cNvPr>
          <p:cNvSpPr txBox="1"/>
          <p:nvPr/>
        </p:nvSpPr>
        <p:spPr>
          <a:xfrm>
            <a:off x="5272088" y="3412543"/>
            <a:ext cx="33237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dirty="0">
                <a:latin typeface="Montserrat" panose="00000500000000000000" pitchFamily="2" charset="-18"/>
              </a:rPr>
              <a:t>Legenda: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ontserrat" panose="00000500000000000000" pitchFamily="2" charset="-18"/>
              </a:rPr>
              <a:t>Mikro – do 9 pracowników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ontserrat" panose="00000500000000000000" pitchFamily="2" charset="-18"/>
              </a:rPr>
              <a:t>Małe – do 49 pracowników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ontserrat" panose="00000500000000000000" pitchFamily="2" charset="-18"/>
              </a:rPr>
              <a:t>Średnia – do 199 pracowników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ontserrat" panose="00000500000000000000" pitchFamily="2" charset="-18"/>
              </a:rPr>
              <a:t>Duże – pow. 200 pracowników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82CD880-C879-C2E1-AFA5-D73C2FB90F2D}"/>
              </a:ext>
            </a:extLst>
          </p:cNvPr>
          <p:cNvSpPr txBox="1"/>
          <p:nvPr/>
        </p:nvSpPr>
        <p:spPr>
          <a:xfrm>
            <a:off x="381622" y="3048285"/>
            <a:ext cx="3632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Wnioski: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dirty="0">
                <a:solidFill>
                  <a:schemeClr val="dk2"/>
                </a:solidFill>
                <a:latin typeface="Montserrat"/>
              </a:rPr>
              <a:t>Dominują </a:t>
            </a:r>
            <a:r>
              <a:rPr lang="pl-PL" dirty="0" err="1">
                <a:solidFill>
                  <a:schemeClr val="dk2"/>
                </a:solidFill>
                <a:latin typeface="Montserrat"/>
              </a:rPr>
              <a:t>mikroprzedsiębiorcy</a:t>
            </a:r>
            <a:r>
              <a:rPr lang="pl-PL" dirty="0">
                <a:solidFill>
                  <a:schemeClr val="dk2"/>
                </a:solidFill>
                <a:latin typeface="Montserrat"/>
              </a:rPr>
              <a:t> </a:t>
            </a:r>
          </a:p>
          <a:p>
            <a:endParaRPr lang="pl-PL" dirty="0">
              <a:solidFill>
                <a:schemeClr val="dk2"/>
              </a:solidFill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474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5FBB455-B2C7-B3D7-F9A3-F09C7B636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4"/>
          <a:stretch/>
        </p:blipFill>
        <p:spPr>
          <a:xfrm>
            <a:off x="768425" y="473014"/>
            <a:ext cx="7793684" cy="41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342F3-5593-63EC-0EB5-01F7215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Struktura przedsiębiorstw – wnioski ogólne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9062001-9B4F-F41C-C381-7F4F68E9E536}"/>
              </a:ext>
            </a:extLst>
          </p:cNvPr>
          <p:cNvSpPr txBox="1"/>
          <p:nvPr/>
        </p:nvSpPr>
        <p:spPr>
          <a:xfrm>
            <a:off x="1066223" y="1219582"/>
            <a:ext cx="57704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  <a:p>
            <a:endParaRPr lang="pl-PL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dirty="0"/>
              <a:t>Im więcej jest firm w danym regionie, tym stawka godzinowa jest wyższa. 4. dominujące regiony pod kątem zarobków (pow. 14 €/h) to: Paris, Lyon, </a:t>
            </a:r>
            <a:r>
              <a:rPr lang="pl-PL" dirty="0" err="1"/>
              <a:t>Cayenne</a:t>
            </a:r>
            <a:r>
              <a:rPr lang="pl-PL" dirty="0"/>
              <a:t>, </a:t>
            </a:r>
            <a:r>
              <a:rPr lang="pl-PL" dirty="0" err="1"/>
              <a:t>Marseille</a:t>
            </a:r>
            <a:r>
              <a:rPr lang="pl-PL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dirty="0"/>
              <a:t>Wyjątek stanowi region </a:t>
            </a:r>
            <a:r>
              <a:rPr lang="pl-PL" dirty="0" err="1"/>
              <a:t>Cayenne</a:t>
            </a:r>
            <a:r>
              <a:rPr lang="pl-PL" dirty="0"/>
              <a:t>, region położony nad morzem. To  największy ośrodek handlu we Francji, co może być powodem wysokich stawek godzinowych.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dirty="0"/>
              <a:t>Dominacja mikroprzedsiębiorstw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2097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328613" y="2511803"/>
            <a:ext cx="5064212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Struktura wynagrodzeń</a:t>
            </a:r>
            <a:endParaRPr dirty="0"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4</a:t>
            </a:r>
            <a:endParaRPr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C4C19D0-D035-8E13-C701-A967E00C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825" y="1567252"/>
            <a:ext cx="3214392" cy="20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206044" y="53064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Struktura wynagrodzeń</a:t>
            </a:r>
            <a:endParaRPr dirty="0"/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FE56011-EC63-B053-572A-95C378B6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66" y="1853016"/>
            <a:ext cx="3062288" cy="1813511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30773A59-4245-A829-315D-0A08ECD2E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297" y="1185025"/>
            <a:ext cx="2688786" cy="1558815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13027983-83EA-8992-18AA-C1C3B8591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297" y="2991991"/>
            <a:ext cx="2688786" cy="15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4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342F3-5593-63EC-0EB5-01F7215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 ogólne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9062001-9B4F-F41C-C381-7F4F68E9E536}"/>
              </a:ext>
            </a:extLst>
          </p:cNvPr>
          <p:cNvSpPr txBox="1"/>
          <p:nvPr/>
        </p:nvSpPr>
        <p:spPr>
          <a:xfrm>
            <a:off x="787400" y="1219582"/>
            <a:ext cx="76433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  <a:p>
            <a:endParaRPr lang="pl-PL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dirty="0"/>
              <a:t>Struktura wynagrodzeń ogólna: </a:t>
            </a:r>
          </a:p>
          <a:p>
            <a:endParaRPr lang="pl-PL" dirty="0"/>
          </a:p>
          <a:p>
            <a:r>
              <a:rPr lang="pl-PL" b="1" dirty="0"/>
              <a:t>mediana</a:t>
            </a:r>
            <a:r>
              <a:rPr lang="pl-PL" dirty="0"/>
              <a:t> – w stosunku do ogólnej średniej zarobków we Francji (13,00 </a:t>
            </a:r>
            <a:r>
              <a:rPr lang="pl-PL" sz="1400" dirty="0"/>
              <a:t>€/h</a:t>
            </a:r>
            <a:r>
              <a:rPr lang="pl-PL" dirty="0"/>
              <a:t>) kobiety wypadają gorzej (11,50 </a:t>
            </a:r>
            <a:r>
              <a:rPr lang="pl-PL" sz="1400" dirty="0"/>
              <a:t>€/h</a:t>
            </a:r>
            <a:r>
              <a:rPr lang="pl-PL" dirty="0"/>
              <a:t>) na tle mężczyzn (14,10 </a:t>
            </a:r>
            <a:r>
              <a:rPr lang="pl-PL" sz="1400" dirty="0"/>
              <a:t>€/h</a:t>
            </a:r>
            <a:r>
              <a:rPr lang="pl-PL" dirty="0"/>
              <a:t>).</a:t>
            </a:r>
          </a:p>
          <a:p>
            <a:r>
              <a:rPr lang="pl-PL" b="1" dirty="0"/>
              <a:t>moda</a:t>
            </a:r>
            <a:r>
              <a:rPr lang="pl-PL" dirty="0"/>
              <a:t> (dominanta) – najczęściej występującym wynagrodzeniem godzinowym jest (12,50 </a:t>
            </a:r>
            <a:r>
              <a:rPr lang="pl-PL" sz="1400" dirty="0"/>
              <a:t>€/h</a:t>
            </a:r>
            <a:r>
              <a:rPr lang="pl-PL" dirty="0"/>
              <a:t>), gdzie w przypadku kobiet stawka ta wynosi (10,90 </a:t>
            </a:r>
            <a:r>
              <a:rPr lang="pl-PL" sz="1400" dirty="0"/>
              <a:t>€/h</a:t>
            </a:r>
            <a:r>
              <a:rPr lang="pl-PL" dirty="0"/>
              <a:t>), a mężczyzn (13,40 </a:t>
            </a:r>
            <a:r>
              <a:rPr lang="pl-PL" sz="1400" dirty="0"/>
              <a:t>€/h</a:t>
            </a:r>
            <a:r>
              <a:rPr lang="pl-PL" dirty="0"/>
              <a:t>)</a:t>
            </a:r>
          </a:p>
          <a:p>
            <a:endParaRPr lang="pl-PL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dirty="0"/>
              <a:t>25% społeczeństwa zarabia mniej niż 12,10 </a:t>
            </a:r>
            <a:r>
              <a:rPr lang="pl-PL" sz="1400" dirty="0"/>
              <a:t>€/h</a:t>
            </a:r>
            <a:endParaRPr lang="pl-PL" dirty="0"/>
          </a:p>
          <a:p>
            <a:endParaRPr lang="pl-PL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dirty="0"/>
              <a:t>25 % społeczeństwa zarabia więcej niż 14,40 </a:t>
            </a:r>
            <a:r>
              <a:rPr lang="pl-PL" sz="1400" dirty="0"/>
              <a:t>€/h</a:t>
            </a:r>
            <a:endParaRPr lang="pl-PL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876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328613" y="2511803"/>
            <a:ext cx="5064212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Podsumowanie</a:t>
            </a:r>
            <a:endParaRPr dirty="0"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5</a:t>
            </a:r>
            <a:endParaRPr dirty="0"/>
          </a:p>
        </p:txBody>
      </p:sp>
      <p:pic>
        <p:nvPicPr>
          <p:cNvPr id="2" name="Obraz 1" descr="Zamknij strony otwartej książki na jasnym Studio">
            <a:extLst>
              <a:ext uri="{FF2B5EF4-FFF2-40B4-BE49-F238E27FC236}">
                <a16:creationId xmlns:a16="http://schemas.microsoft.com/office/drawing/2014/main" id="{9C4C19D0-D035-8E13-C701-A967E00C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93275" y="1567252"/>
            <a:ext cx="3013492" cy="20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Plan prezentacji</a:t>
            </a:r>
            <a:endParaRPr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pl-PL" sz="1200" dirty="0"/>
              <a:t>Wprowadzenie, cel i informacje ogólne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pl-PL" sz="1200" dirty="0"/>
              <a:t>Przedstawienie populacji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pl-PL" sz="1200" dirty="0"/>
              <a:t>Przedstawienie struktury przedsiębiorstw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pl-PL" sz="1200" dirty="0"/>
              <a:t>Przedstawienie struktury wynagrodzeń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pl-PL" sz="1200" dirty="0"/>
              <a:t>Podsumowanie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1200"/>
              </a:spcAft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2342F3-5593-63EC-0EB5-01F7215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 ogólne - zbiorcze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9062001-9B4F-F41C-C381-7F4F68E9E536}"/>
              </a:ext>
            </a:extLst>
          </p:cNvPr>
          <p:cNvSpPr txBox="1"/>
          <p:nvPr/>
        </p:nvSpPr>
        <p:spPr>
          <a:xfrm>
            <a:off x="812223" y="816601"/>
            <a:ext cx="71443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sz="1000" b="1" dirty="0"/>
              <a:t>Populacja: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Ponad 60% populacji Francji jest w wieku produkcyjnym, co ma wpływ na potencjał rozwoju i rynek pracy.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Dominuje model rodzin z dziećmi. Francja jest krajem o najwyższym wskaźniku przyrostu urodzeń w Europie</a:t>
            </a:r>
          </a:p>
          <a:p>
            <a:endParaRPr lang="pl-PL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sz="1000" b="1" dirty="0"/>
              <a:t>Struktura przedsiębiorstw: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Im więcej jest firm w danym regionie, tym stawka godzinowa jest wyższa. 4. dominujące regiony pod kątem zarobków (pow. 14 €/h) to: Paris, Lyon, </a:t>
            </a:r>
            <a:r>
              <a:rPr lang="pl-PL" sz="1000" dirty="0" err="1"/>
              <a:t>Cayenne</a:t>
            </a:r>
            <a:r>
              <a:rPr lang="pl-PL" sz="1000" dirty="0"/>
              <a:t>, </a:t>
            </a:r>
            <a:r>
              <a:rPr lang="pl-PL" sz="1000" dirty="0" err="1"/>
              <a:t>Marseille</a:t>
            </a:r>
            <a:r>
              <a:rPr lang="pl-PL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Wyjątek stanowi region </a:t>
            </a:r>
            <a:r>
              <a:rPr lang="pl-PL" sz="1000" dirty="0" err="1"/>
              <a:t>Cayenne</a:t>
            </a:r>
            <a:r>
              <a:rPr lang="pl-PL" sz="1000" dirty="0"/>
              <a:t>, region położony nad morzem. To  największy ośrodek handlu we Francji, co może być powodem wysokich stawek godzinowych.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000" dirty="0"/>
              <a:t>Dominacja mikroprzedsiębiorstw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sz="1000" dirty="0"/>
          </a:p>
          <a:p>
            <a:endParaRPr lang="pl-PL" sz="1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sz="1000" b="1" dirty="0"/>
              <a:t>Struktura wynagrodzeń ogólna: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000" dirty="0"/>
              <a:t>Mężczyźni zarabiają więcej niż kobiety. W stosunku do ogólnej średniej zarobków we Francji (13,00 €/h) kobiety wypadają gorzej (11,50 €/h) na tle mężczyzn (14,10 €/h).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000" dirty="0"/>
              <a:t>Różnice godzinowe między kobietami a mężczyznami wynoszą ok 2-3 €/h. Najczęściej występującym wynagrodzeniem godzinowym jest (12,50 €/h), gdzie w przypadku kobiet stawka ta wynosi (10,90 €/h), a mężczyzn (13,40 €/h)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000" dirty="0"/>
              <a:t>25% społeczeństwa zarabia mniej niż 12,10 €/h oraz 25 % społeczeństwa zarabia więcej niż 14,40 €/h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l-PL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209330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-325437" y="2073653"/>
            <a:ext cx="5064212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DZIĘKUJEMY</a:t>
            </a:r>
            <a:endParaRPr dirty="0"/>
          </a:p>
        </p:txBody>
      </p:sp>
      <p:pic>
        <p:nvPicPr>
          <p:cNvPr id="2" name="Obraz 1" descr="Wieża Eiffla w zmierzchu">
            <a:extLst>
              <a:ext uri="{FF2B5EF4-FFF2-40B4-BE49-F238E27FC236}">
                <a16:creationId xmlns:a16="http://schemas.microsoft.com/office/drawing/2014/main" id="{9C4C19D0-D035-8E13-C701-A967E00C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93275" y="1567252"/>
            <a:ext cx="3013492" cy="20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3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303300" y="616528"/>
            <a:ext cx="8314227" cy="2390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000" dirty="0"/>
              <a:t>W trakcie trwania projektu przeprowadziliśmy analizę danych* w oparciu o narzędzia: SQL, Tableau. Stosowaliśmy metodyki zwinne (sprinty) w systemie projektowym </a:t>
            </a:r>
            <a:r>
              <a:rPr lang="pl-PL" sz="2000" dirty="0" err="1"/>
              <a:t>Jira</a:t>
            </a:r>
            <a:r>
              <a:rPr lang="pl-PL" sz="2000" dirty="0"/>
              <a:t>. Dane wersjonowane były na GitHubie.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l-PL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l-PL" sz="2000" dirty="0"/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pl-PL" sz="2000" dirty="0"/>
              <a:t>*Dane pobrane z: </a:t>
            </a:r>
            <a:r>
              <a:rPr lang="pl-PL" sz="2000" dirty="0">
                <a:hlinkClick r:id="rId3"/>
              </a:rPr>
              <a:t>https://www.kaggle.com/datasets/etiennelq/french-employment-by-town/data</a:t>
            </a:r>
            <a:r>
              <a:rPr lang="pl-PL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303300" y="2135981"/>
            <a:ext cx="8012025" cy="871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000" dirty="0"/>
              <a:t>Analiza sytuacji gospodarczej Francji z uwzględnieniem regionów, struktury zatrudnienia oraz wynagrodzeń.</a:t>
            </a:r>
            <a:endParaRPr sz="2000"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-703969" y="523606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Cel prezentacji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0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997527" y="2511803"/>
            <a:ext cx="4395298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Wprowadzenie</a:t>
            </a:r>
            <a:endParaRPr dirty="0"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1</a:t>
            </a:r>
            <a:endParaRPr dirty="0"/>
          </a:p>
        </p:txBody>
      </p:sp>
      <p:pic>
        <p:nvPicPr>
          <p:cNvPr id="2" name="Obraz 1" descr="People doing teamwork illustration">
            <a:extLst>
              <a:ext uri="{FF2B5EF4-FFF2-40B4-BE49-F238E27FC236}">
                <a16:creationId xmlns:a16="http://schemas.microsoft.com/office/drawing/2014/main" id="{10811806-3C4A-4FBF-E71F-ADE690A9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67665" y="1622000"/>
            <a:ext cx="3006374" cy="189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303300" y="1302327"/>
            <a:ext cx="4071406" cy="3598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pl-PL" dirty="0"/>
              <a:t>Państwo leżące w Europie Zachodniej, posiadające terytoria na innych kontynentach</a:t>
            </a:r>
          </a:p>
          <a:p>
            <a:pPr marL="285750" indent="-285750"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pl-PL" dirty="0"/>
              <a:t>Powierzchnia całkowita 643 801 km</a:t>
            </a:r>
            <a:r>
              <a:rPr lang="pl-PL" baseline="30000" dirty="0"/>
              <a:t>2</a:t>
            </a:r>
            <a:endParaRPr lang="pl-PL" dirty="0"/>
          </a:p>
          <a:p>
            <a:pPr marL="285750" indent="-285750"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pl-PL" dirty="0"/>
              <a:t>Francja podzielona jest na 18 regionów, 101 departamentów, 342 okręgi, 2054 kantonów, 35 945  gmin (dane z 2016 r.)</a:t>
            </a:r>
          </a:p>
          <a:p>
            <a:pPr marL="285750" indent="-285750"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pl-PL" dirty="0"/>
              <a:t>Członek grupy G7 i G20, Unii Europejskiej, stały członek Rady Bezpieczeństwa ONZ</a:t>
            </a:r>
          </a:p>
          <a:p>
            <a:pPr marL="285750" indent="-285750"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pl-PL" dirty="0"/>
              <a:t>Ustrój polityczny: republika </a:t>
            </a:r>
            <a:r>
              <a:rPr lang="pl-PL" dirty="0" err="1"/>
              <a:t>semiprezydencka</a:t>
            </a:r>
            <a:endParaRPr lang="pl-PL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-703969" y="523606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Informacje ogólne</a:t>
            </a:r>
            <a:endParaRPr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ECDF04ED-631D-CD8D-2A2B-FF237E549CC5}"/>
              </a:ext>
            </a:extLst>
          </p:cNvPr>
          <p:cNvSpPr txBox="1"/>
          <p:nvPr/>
        </p:nvSpPr>
        <p:spPr>
          <a:xfrm>
            <a:off x="5029200" y="3469698"/>
            <a:ext cx="1725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Montserrat" panose="00000500000000000000" pitchFamily="2" charset="-18"/>
              </a:rPr>
              <a:t>Zakres terytorialny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29D1BA8-E7A3-C611-D146-87D7357B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322" y="2466603"/>
            <a:ext cx="1325048" cy="150724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76EED64-2FE1-C697-0EDA-3A4B747A9264}"/>
              </a:ext>
            </a:extLst>
          </p:cNvPr>
          <p:cNvSpPr txBox="1"/>
          <p:nvPr/>
        </p:nvSpPr>
        <p:spPr>
          <a:xfrm>
            <a:off x="7420630" y="3973845"/>
            <a:ext cx="1164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Montserrat" panose="00000500000000000000" pitchFamily="2" charset="-18"/>
              </a:rPr>
              <a:t>Godło</a:t>
            </a:r>
            <a:endParaRPr lang="pl-PL" dirty="0">
              <a:latin typeface="Montserrat" panose="00000500000000000000" pitchFamily="2" charset="-18"/>
            </a:endParaRPr>
          </a:p>
        </p:txBody>
      </p:sp>
      <p:pic>
        <p:nvPicPr>
          <p:cNvPr id="1028" name="Picture 4" descr="Mapa Francji departments | Mapy ścienne">
            <a:extLst>
              <a:ext uri="{FF2B5EF4-FFF2-40B4-BE49-F238E27FC236}">
                <a16:creationId xmlns:a16="http://schemas.microsoft.com/office/drawing/2014/main" id="{390D117F-13CB-C992-AA0A-B1E270A00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" b="4840"/>
          <a:stretch/>
        </p:blipFill>
        <p:spPr bwMode="auto">
          <a:xfrm>
            <a:off x="4637532" y="595744"/>
            <a:ext cx="2505496" cy="275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000" dirty="0"/>
              <a:t>PKB</a:t>
            </a:r>
            <a:endParaRPr sz="2000" dirty="0"/>
          </a:p>
        </p:txBody>
      </p:sp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/>
              <a:t>2783 Mld $</a:t>
            </a:r>
            <a:endParaRPr sz="1800" dirty="0"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 dirty="0"/>
              <a:t>4,9%</a:t>
            </a:r>
            <a:endParaRPr sz="1800"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041545" y="1330036"/>
            <a:ext cx="936055" cy="712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357745" y="2657834"/>
            <a:ext cx="936055" cy="712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04</a:t>
            </a:r>
            <a:endParaRPr sz="2000"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357745" y="1330036"/>
            <a:ext cx="936055" cy="712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056400" y="1677218"/>
            <a:ext cx="2937206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000" dirty="0"/>
              <a:t>Tempo wzrostu PKB</a:t>
            </a:r>
            <a:endParaRPr sz="2000"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 dirty="0"/>
              <a:t>1%</a:t>
            </a:r>
            <a:endParaRPr sz="1800" dirty="0"/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000" dirty="0"/>
              <a:t>Inflacja</a:t>
            </a:r>
            <a:endParaRPr sz="2000"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725345" y="1330036"/>
            <a:ext cx="936055" cy="712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564356" y="2981065"/>
            <a:ext cx="257175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000" dirty="0"/>
              <a:t>Stopa bezrobocia</a:t>
            </a:r>
            <a:endParaRPr sz="2000" dirty="0"/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37334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 dirty="0"/>
              <a:t>7,2%</a:t>
            </a:r>
            <a:endParaRPr sz="1800" dirty="0"/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020680" y="2981065"/>
            <a:ext cx="3253781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000" dirty="0"/>
              <a:t>Dług publiczny do PKB</a:t>
            </a:r>
            <a:endParaRPr sz="2000" dirty="0"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041545" y="2657834"/>
            <a:ext cx="936055" cy="712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37334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 dirty="0"/>
              <a:t>112%</a:t>
            </a:r>
            <a:endParaRPr sz="1800" dirty="0"/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296722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Rankingi</a:t>
            </a:r>
            <a:endParaRPr sz="2000" dirty="0"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725345" y="2657834"/>
            <a:ext cx="936055" cy="712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06</a:t>
            </a:r>
            <a:endParaRPr sz="2000" dirty="0"/>
          </a:p>
        </p:txBody>
      </p:sp>
      <p:sp>
        <p:nvSpPr>
          <p:cNvPr id="528" name="Google Shape;528;p62"/>
          <p:cNvSpPr txBox="1">
            <a:spLocks noGrp="1"/>
          </p:cNvSpPr>
          <p:nvPr>
            <p:ph type="subTitle" idx="20"/>
          </p:nvPr>
        </p:nvSpPr>
        <p:spPr>
          <a:xfrm>
            <a:off x="5993607" y="3373349"/>
            <a:ext cx="27371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 dirty="0"/>
              <a:t>7. Gospodarka świata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 dirty="0"/>
              <a:t>3. Gospodarka Europy</a:t>
            </a:r>
            <a:endParaRPr sz="1800"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Informacje ogólne</a:t>
            </a:r>
            <a:endParaRPr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BCFB89E-3631-F270-4C92-A035F0DCE185}"/>
              </a:ext>
            </a:extLst>
          </p:cNvPr>
          <p:cNvSpPr txBox="1"/>
          <p:nvPr/>
        </p:nvSpPr>
        <p:spPr>
          <a:xfrm>
            <a:off x="5181600" y="4436865"/>
            <a:ext cx="3754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i="1" dirty="0">
                <a:latin typeface="Montserrat" panose="00000500000000000000" pitchFamily="2" charset="-18"/>
              </a:rPr>
              <a:t>Źródło: Trading </a:t>
            </a:r>
            <a:r>
              <a:rPr lang="pl-PL" sz="1100" i="1" dirty="0" err="1">
                <a:latin typeface="Montserrat" panose="00000500000000000000" pitchFamily="2" charset="-18"/>
              </a:rPr>
              <a:t>Economics</a:t>
            </a:r>
            <a:r>
              <a:rPr lang="pl-PL" sz="1100" i="1" dirty="0">
                <a:latin typeface="Montserrat" panose="00000500000000000000" pitchFamily="2" charset="-18"/>
              </a:rPr>
              <a:t>, Bank Światowy, 2022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Populacja</a:t>
            </a:r>
            <a:endParaRPr dirty="0"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2</a:t>
            </a:r>
            <a:endParaRPr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811806-3C4A-4FBF-E71F-ADE690A9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706" y="1622000"/>
            <a:ext cx="3170292" cy="18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Populacja</a:t>
            </a:r>
            <a:endParaRPr dirty="0"/>
          </a:p>
        </p:txBody>
      </p:sp>
      <p:sp>
        <p:nvSpPr>
          <p:cNvPr id="588" name="Google Shape;588;p71"/>
          <p:cNvSpPr txBox="1"/>
          <p:nvPr/>
        </p:nvSpPr>
        <p:spPr>
          <a:xfrm>
            <a:off x="185738" y="1157288"/>
            <a:ext cx="3879056" cy="340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Wiek przedprodukcyjny (0-16) – większa dominacja mężczyzn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Wiek produkcyjny (17-64) – rozłożona równomiernie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Wiek poprodukcyjny (64+) –  większa dominacja kobiet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Piramida płci i wieku wskazuje na wyż demograficzny</a:t>
            </a:r>
          </a:p>
          <a:p>
            <a:pPr lvl="0" algn="l" rtl="0">
              <a:spcBef>
                <a:spcPts val="0"/>
              </a:spcBef>
              <a:spcAft>
                <a:spcPts val="600"/>
              </a:spcAft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Wnioski:</a:t>
            </a:r>
          </a:p>
          <a:p>
            <a:pPr lvl="0" algn="l" rtl="0">
              <a:spcBef>
                <a:spcPts val="0"/>
              </a:spcBef>
              <a:spcAft>
                <a:spcPts val="600"/>
              </a:spcAft>
            </a:pPr>
            <a:r>
              <a:rPr lang="pl-PL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Ponad 60% populacji Francji jest w wieku produkcyjnym, co ma wpływ na potencjał rozwoju i rynek pracy.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pl-PL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pl-PL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pl-PL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997025" y="1231878"/>
            <a:ext cx="185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5" name="Google Shape;595;p71"/>
          <p:cNvSpPr txBox="1"/>
          <p:nvPr/>
        </p:nvSpPr>
        <p:spPr>
          <a:xfrm>
            <a:off x="5079208" y="4125774"/>
            <a:ext cx="3315597" cy="730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l-PL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Legenda kolorów: </a:t>
            </a:r>
          </a:p>
          <a:p>
            <a:pPr marL="0" lvl="0" indent="0" rtl="0">
              <a:spcBef>
                <a:spcPts val="0"/>
              </a:spcBef>
              <a:spcAft>
                <a:spcPts val="300"/>
              </a:spcAft>
              <a:buNone/>
            </a:pPr>
            <a:r>
              <a:rPr lang="pl-PL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niebieski (kobiety), </a:t>
            </a:r>
          </a:p>
          <a:p>
            <a:pPr marL="0" lvl="0" indent="0" rtl="0">
              <a:spcBef>
                <a:spcPts val="0"/>
              </a:spcBef>
              <a:spcAft>
                <a:spcPts val="300"/>
              </a:spcAft>
              <a:buNone/>
            </a:pPr>
            <a:r>
              <a:rPr lang="pl-PL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czerwony (mężczyźni)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03EDC0A-3766-AEEE-D104-BA1A729C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319" y="391077"/>
            <a:ext cx="3783874" cy="3744504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C2B4C83C-0DB0-9174-6966-DFDCD853B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39" t="60992" r="60708" b="32419"/>
          <a:stretch/>
        </p:blipFill>
        <p:spPr>
          <a:xfrm>
            <a:off x="5165715" y="4428554"/>
            <a:ext cx="180269" cy="166038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5D0C0C3-7701-ACFA-A099-9D5270E33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26" t="48123" r="28221" b="45797"/>
          <a:stretch/>
        </p:blipFill>
        <p:spPr>
          <a:xfrm>
            <a:off x="5165715" y="4628930"/>
            <a:ext cx="180269" cy="1532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863</Words>
  <Application>Microsoft Office PowerPoint</Application>
  <PresentationFormat>Pokaz na ekranie (16:9)</PresentationFormat>
  <Paragraphs>136</Paragraphs>
  <Slides>21</Slides>
  <Notes>18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8" baseType="lpstr">
      <vt:lpstr>Lato</vt:lpstr>
      <vt:lpstr>Verdana Pro</vt:lpstr>
      <vt:lpstr>Montserrat</vt:lpstr>
      <vt:lpstr>Vidaloka</vt:lpstr>
      <vt:lpstr>Arial</vt:lpstr>
      <vt:lpstr>Wingdings</vt:lpstr>
      <vt:lpstr>Minimalist Business Slides XL by Slidesgo</vt:lpstr>
      <vt:lpstr>Bagietki, żaby  i wieża Eiffla analiza gospodarcza Francji</vt:lpstr>
      <vt:lpstr>Plan prezentacji</vt:lpstr>
      <vt:lpstr>Prezentacja programu PowerPoint</vt:lpstr>
      <vt:lpstr>Cel prezentacji</vt:lpstr>
      <vt:lpstr>Wprowadzenie</vt:lpstr>
      <vt:lpstr>Informacje ogólne</vt:lpstr>
      <vt:lpstr>PKB</vt:lpstr>
      <vt:lpstr>Populacja</vt:lpstr>
      <vt:lpstr>Populacja</vt:lpstr>
      <vt:lpstr>Populacja - regiony</vt:lpstr>
      <vt:lpstr>Populacja – model gospodarstw domowych</vt:lpstr>
      <vt:lpstr>Struktura przedsiębiorstw</vt:lpstr>
      <vt:lpstr>Struktura przedsiębiorstw</vt:lpstr>
      <vt:lpstr>Prezentacja programu PowerPoint</vt:lpstr>
      <vt:lpstr>Struktura przedsiębiorstw – wnioski ogólne</vt:lpstr>
      <vt:lpstr>Struktura wynagrodzeń</vt:lpstr>
      <vt:lpstr>Struktura wynagrodzeń</vt:lpstr>
      <vt:lpstr>wnioski ogólne</vt:lpstr>
      <vt:lpstr>Podsumowanie</vt:lpstr>
      <vt:lpstr>Wnioski ogólne - zbiorcze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Bagietki, żaby i wieża Eiffla-analiza gospodarcza Francji</dc:title>
  <cp:lastModifiedBy>Milena Pawlak</cp:lastModifiedBy>
  <cp:revision>12</cp:revision>
  <dcterms:modified xsi:type="dcterms:W3CDTF">2023-11-05T12:36:46Z</dcterms:modified>
</cp:coreProperties>
</file>